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22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76200"/>
            <a:ext cx="19050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/>
              <a:t>Who: SMO</a:t>
            </a:r>
          </a:p>
          <a:p>
            <a:r>
              <a:rPr lang="en-US" sz="1000" dirty="0" smtClean="0"/>
              <a:t>Action:</a:t>
            </a:r>
          </a:p>
          <a:p>
            <a:pPr marL="228600" indent="-228600">
              <a:buAutoNum type="arabicPeriod"/>
            </a:pPr>
            <a:r>
              <a:rPr lang="en-US" sz="1000" dirty="0" smtClean="0"/>
              <a:t>Request new enhancement</a:t>
            </a:r>
          </a:p>
          <a:p>
            <a:pPr marL="228600" indent="-228600">
              <a:buAutoNum type="arabicPeriod"/>
            </a:pPr>
            <a:r>
              <a:rPr lang="en-US" sz="1000" dirty="0" smtClean="0"/>
              <a:t>Prepare RFC</a:t>
            </a:r>
          </a:p>
          <a:p>
            <a:r>
              <a:rPr lang="en-US" sz="1000" dirty="0" smtClean="0"/>
              <a:t>Assign to Service Owner based on Service Catalog</a:t>
            </a:r>
            <a:endParaRPr lang="en-US" sz="1000" dirty="0"/>
          </a:p>
        </p:txBody>
      </p:sp>
      <p:sp>
        <p:nvSpPr>
          <p:cNvPr id="5" name="Rectangle 4"/>
          <p:cNvSpPr/>
          <p:nvPr/>
        </p:nvSpPr>
        <p:spPr>
          <a:xfrm>
            <a:off x="76200" y="1295400"/>
            <a:ext cx="19050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/>
              <a:t>Who: Technology</a:t>
            </a:r>
          </a:p>
          <a:p>
            <a:r>
              <a:rPr lang="en-US" sz="1000" dirty="0" smtClean="0"/>
              <a:t>Action:</a:t>
            </a:r>
          </a:p>
          <a:p>
            <a:pPr marL="228600" indent="-228600">
              <a:buAutoNum type="arabicPeriod"/>
            </a:pPr>
            <a:r>
              <a:rPr lang="en-US" sz="1000" dirty="0" smtClean="0"/>
              <a:t>Update Business Impact (BRS)</a:t>
            </a:r>
          </a:p>
          <a:p>
            <a:pPr marL="228600" indent="-228600">
              <a:buAutoNum type="arabicPeriod"/>
            </a:pPr>
            <a:r>
              <a:rPr lang="en-US" sz="1000" dirty="0" smtClean="0"/>
              <a:t>Design Spec (FRS)/NFRS</a:t>
            </a:r>
            <a:endParaRPr lang="en-US" sz="1000" dirty="0"/>
          </a:p>
        </p:txBody>
      </p:sp>
      <p:sp>
        <p:nvSpPr>
          <p:cNvPr id="6" name="Rectangle 5"/>
          <p:cNvSpPr/>
          <p:nvPr/>
        </p:nvSpPr>
        <p:spPr>
          <a:xfrm>
            <a:off x="76200" y="2362200"/>
            <a:ext cx="19050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err="1" smtClean="0"/>
              <a:t>Who:CM</a:t>
            </a:r>
            <a:r>
              <a:rPr lang="en-US" sz="1000" dirty="0" smtClean="0"/>
              <a:t>, EP (</a:t>
            </a:r>
            <a:r>
              <a:rPr lang="en-US" sz="1000" dirty="0" err="1" smtClean="0"/>
              <a:t>Cust</a:t>
            </a:r>
            <a:r>
              <a:rPr lang="en-US" sz="1000" dirty="0" smtClean="0"/>
              <a:t>)</a:t>
            </a:r>
          </a:p>
          <a:p>
            <a:r>
              <a:rPr lang="en-US" sz="1000" dirty="0" smtClean="0"/>
              <a:t>When: Monthly/Ad-hoc CM Meeting</a:t>
            </a:r>
          </a:p>
          <a:p>
            <a:r>
              <a:rPr lang="en-US" sz="1000" dirty="0" smtClean="0"/>
              <a:t>Action: Discuss &amp; Identify Impact</a:t>
            </a:r>
          </a:p>
          <a:p>
            <a:r>
              <a:rPr lang="en-US" sz="1000" dirty="0" smtClean="0"/>
              <a:t>(4) Discuss &amp; Identify </a:t>
            </a:r>
            <a:r>
              <a:rPr lang="en-US" sz="1000" dirty="0" err="1" smtClean="0"/>
              <a:t>Catagory</a:t>
            </a:r>
            <a:endParaRPr lang="en-US" sz="1000" dirty="0"/>
          </a:p>
        </p:txBody>
      </p:sp>
      <p:sp>
        <p:nvSpPr>
          <p:cNvPr id="8" name="Diamond 7"/>
          <p:cNvSpPr/>
          <p:nvPr/>
        </p:nvSpPr>
        <p:spPr>
          <a:xfrm>
            <a:off x="89647" y="3581400"/>
            <a:ext cx="1411943" cy="4572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Accept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76200" y="4338918"/>
            <a:ext cx="19050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err="1" smtClean="0"/>
              <a:t>Ssystem</a:t>
            </a:r>
            <a:r>
              <a:rPr lang="en-US" sz="1000" dirty="0" smtClean="0"/>
              <a:t> update</a:t>
            </a:r>
          </a:p>
          <a:p>
            <a:r>
              <a:rPr lang="en-US" sz="1000" dirty="0" smtClean="0"/>
              <a:t>Ticket status to “Reject”</a:t>
            </a:r>
          </a:p>
          <a:p>
            <a:endParaRPr lang="en-US" sz="1000" dirty="0"/>
          </a:p>
        </p:txBody>
      </p:sp>
      <p:sp>
        <p:nvSpPr>
          <p:cNvPr id="10" name="Rectangle 9"/>
          <p:cNvSpPr/>
          <p:nvPr/>
        </p:nvSpPr>
        <p:spPr>
          <a:xfrm>
            <a:off x="304800" y="5334000"/>
            <a:ext cx="1411942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Inform Requestor</a:t>
            </a:r>
          </a:p>
        </p:txBody>
      </p:sp>
      <p:cxnSp>
        <p:nvCxnSpPr>
          <p:cNvPr id="13" name="Straight Arrow Connector 12"/>
          <p:cNvCxnSpPr>
            <a:stCxn id="4" idx="2"/>
            <a:endCxn id="5" idx="0"/>
          </p:cNvCxnSpPr>
          <p:nvPr/>
        </p:nvCxnSpPr>
        <p:spPr>
          <a:xfrm>
            <a:off x="1028700" y="9906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2"/>
            <a:endCxn id="6" idx="0"/>
          </p:cNvCxnSpPr>
          <p:nvPr/>
        </p:nvCxnSpPr>
        <p:spPr>
          <a:xfrm>
            <a:off x="1028700" y="2209800"/>
            <a:ext cx="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3048000" y="76200"/>
            <a:ext cx="192517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/>
              <a:t>Who: CM &amp; Technology / CAR</a:t>
            </a:r>
          </a:p>
          <a:p>
            <a:r>
              <a:rPr lang="en-US" sz="1000" dirty="0" smtClean="0"/>
              <a:t>Action: </a:t>
            </a:r>
          </a:p>
          <a:p>
            <a:r>
              <a:rPr lang="en-US" sz="1000" dirty="0" smtClean="0"/>
              <a:t>(9)-(13) Define delivery date</a:t>
            </a:r>
          </a:p>
          <a:p>
            <a:r>
              <a:rPr lang="en-US" sz="1000" dirty="0" smtClean="0"/>
              <a:t>(14) Development</a:t>
            </a:r>
            <a:endParaRPr lang="en-US" sz="1000" dirty="0"/>
          </a:p>
        </p:txBody>
      </p:sp>
      <p:sp>
        <p:nvSpPr>
          <p:cNvPr id="26" name="Rectangle 25"/>
          <p:cNvSpPr/>
          <p:nvPr/>
        </p:nvSpPr>
        <p:spPr>
          <a:xfrm>
            <a:off x="3048000" y="1358153"/>
            <a:ext cx="1925170" cy="5468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/>
              <a:t>Who: Technology</a:t>
            </a:r>
          </a:p>
          <a:p>
            <a:r>
              <a:rPr lang="en-US" sz="1000" dirty="0" smtClean="0"/>
              <a:t>(15) Deployed for internal testing</a:t>
            </a:r>
            <a:endParaRPr lang="en-US" sz="1000" dirty="0"/>
          </a:p>
        </p:txBody>
      </p:sp>
      <p:sp>
        <p:nvSpPr>
          <p:cNvPr id="27" name="Rectangle 26"/>
          <p:cNvSpPr/>
          <p:nvPr/>
        </p:nvSpPr>
        <p:spPr>
          <a:xfrm>
            <a:off x="3048000" y="2196353"/>
            <a:ext cx="1925171" cy="6230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/>
              <a:t>Who: Technology</a:t>
            </a:r>
          </a:p>
          <a:p>
            <a:r>
              <a:rPr lang="en-US" sz="1000" dirty="0" smtClean="0"/>
              <a:t>(16) Schedule UAT, notify KB</a:t>
            </a:r>
          </a:p>
          <a:p>
            <a:r>
              <a:rPr lang="en-US" sz="1000" dirty="0" smtClean="0"/>
              <a:t>Documentation - SOP</a:t>
            </a:r>
            <a:endParaRPr lang="en-US" sz="1000" dirty="0"/>
          </a:p>
        </p:txBody>
      </p:sp>
      <p:sp>
        <p:nvSpPr>
          <p:cNvPr id="28" name="Rectangle 27"/>
          <p:cNvSpPr/>
          <p:nvPr/>
        </p:nvSpPr>
        <p:spPr>
          <a:xfrm>
            <a:off x="3048000" y="3050241"/>
            <a:ext cx="1925171" cy="5311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/>
              <a:t>Who: </a:t>
            </a:r>
          </a:p>
          <a:p>
            <a:r>
              <a:rPr lang="en-US" sz="1000" dirty="0" smtClean="0"/>
              <a:t>(17) UAT at staging</a:t>
            </a:r>
            <a:endParaRPr lang="en-US" sz="1000" dirty="0"/>
          </a:p>
        </p:txBody>
      </p:sp>
      <p:sp>
        <p:nvSpPr>
          <p:cNvPr id="33" name="Diamond 32"/>
          <p:cNvSpPr/>
          <p:nvPr/>
        </p:nvSpPr>
        <p:spPr>
          <a:xfrm>
            <a:off x="2971800" y="3810000"/>
            <a:ext cx="1772771" cy="4572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Bug Found</a:t>
            </a:r>
            <a:endParaRPr lang="en-US" sz="1200" dirty="0"/>
          </a:p>
        </p:txBody>
      </p:sp>
      <p:sp>
        <p:nvSpPr>
          <p:cNvPr id="34" name="Diamond 33"/>
          <p:cNvSpPr/>
          <p:nvPr/>
        </p:nvSpPr>
        <p:spPr>
          <a:xfrm>
            <a:off x="2971800" y="4419600"/>
            <a:ext cx="1772771" cy="4572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Change required?</a:t>
            </a:r>
            <a:endParaRPr lang="en-US" sz="1200" dirty="0"/>
          </a:p>
        </p:txBody>
      </p:sp>
      <p:sp>
        <p:nvSpPr>
          <p:cNvPr id="35" name="Diamond 34"/>
          <p:cNvSpPr/>
          <p:nvPr/>
        </p:nvSpPr>
        <p:spPr>
          <a:xfrm>
            <a:off x="2971800" y="5029200"/>
            <a:ext cx="1772770" cy="4572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Func</a:t>
            </a:r>
            <a:r>
              <a:rPr lang="en-US" sz="1200" dirty="0" smtClean="0"/>
              <a:t> Defeat</a:t>
            </a:r>
            <a:endParaRPr lang="en-US" sz="1200" dirty="0"/>
          </a:p>
        </p:txBody>
      </p:sp>
      <p:sp>
        <p:nvSpPr>
          <p:cNvPr id="36" name="Diamond 35"/>
          <p:cNvSpPr/>
          <p:nvPr/>
        </p:nvSpPr>
        <p:spPr>
          <a:xfrm>
            <a:off x="2971800" y="5638800"/>
            <a:ext cx="1772770" cy="4572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Absolute</a:t>
            </a:r>
            <a:endParaRPr lang="en-US" sz="1200" dirty="0"/>
          </a:p>
        </p:txBody>
      </p:sp>
      <p:sp>
        <p:nvSpPr>
          <p:cNvPr id="57" name="Rectangle 56"/>
          <p:cNvSpPr/>
          <p:nvPr/>
        </p:nvSpPr>
        <p:spPr>
          <a:xfrm>
            <a:off x="7028579" y="315165"/>
            <a:ext cx="1696403" cy="4364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/>
              <a:t>Who: </a:t>
            </a:r>
          </a:p>
          <a:p>
            <a:r>
              <a:rPr lang="en-US" sz="1000" dirty="0" smtClean="0"/>
              <a:t>Action: UAT Signoff</a:t>
            </a:r>
            <a:endParaRPr lang="en-US" sz="1000" dirty="0"/>
          </a:p>
        </p:txBody>
      </p:sp>
      <p:sp>
        <p:nvSpPr>
          <p:cNvPr id="58" name="Rectangle 57"/>
          <p:cNvSpPr/>
          <p:nvPr/>
        </p:nvSpPr>
        <p:spPr>
          <a:xfrm>
            <a:off x="6809981" y="1011330"/>
            <a:ext cx="2133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/>
              <a:t>Who: CM/CAB</a:t>
            </a:r>
          </a:p>
          <a:p>
            <a:r>
              <a:rPr lang="en-US" sz="1000" dirty="0" smtClean="0"/>
              <a:t>(18) Prepare deployment plan</a:t>
            </a:r>
          </a:p>
          <a:p>
            <a:r>
              <a:rPr lang="en-US" sz="1000" dirty="0" smtClean="0"/>
              <a:t>(18) Submit for approval with training, policy, remediation, patches</a:t>
            </a:r>
            <a:endParaRPr lang="en-US" sz="1000" dirty="0"/>
          </a:p>
        </p:txBody>
      </p:sp>
      <p:sp>
        <p:nvSpPr>
          <p:cNvPr id="59" name="Diamond 58"/>
          <p:cNvSpPr/>
          <p:nvPr/>
        </p:nvSpPr>
        <p:spPr>
          <a:xfrm>
            <a:off x="7176861" y="2196353"/>
            <a:ext cx="1738539" cy="4572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Approved</a:t>
            </a:r>
            <a:endParaRPr lang="en-US" sz="1200" dirty="0"/>
          </a:p>
        </p:txBody>
      </p:sp>
      <p:sp>
        <p:nvSpPr>
          <p:cNvPr id="60" name="Rectangle 59"/>
          <p:cNvSpPr/>
          <p:nvPr/>
        </p:nvSpPr>
        <p:spPr>
          <a:xfrm>
            <a:off x="5905679" y="2164976"/>
            <a:ext cx="1066800" cy="5311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err="1" smtClean="0"/>
              <a:t>Ssystem</a:t>
            </a:r>
            <a:r>
              <a:rPr lang="en-US" sz="1000" dirty="0" smtClean="0"/>
              <a:t> update</a:t>
            </a:r>
          </a:p>
          <a:p>
            <a:r>
              <a:rPr lang="en-US" sz="1000" dirty="0" smtClean="0"/>
              <a:t>Status “Pending” </a:t>
            </a:r>
          </a:p>
        </p:txBody>
      </p:sp>
      <p:cxnSp>
        <p:nvCxnSpPr>
          <p:cNvPr id="62" name="Straight Arrow Connector 61"/>
          <p:cNvCxnSpPr>
            <a:stCxn id="59" idx="1"/>
            <a:endCxn id="60" idx="3"/>
          </p:cNvCxnSpPr>
          <p:nvPr/>
        </p:nvCxnSpPr>
        <p:spPr>
          <a:xfrm flipH="1">
            <a:off x="6972479" y="2424953"/>
            <a:ext cx="204382" cy="5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/>
          <p:cNvCxnSpPr>
            <a:stCxn id="60" idx="1"/>
            <a:endCxn id="58" idx="1"/>
          </p:cNvCxnSpPr>
          <p:nvPr/>
        </p:nvCxnSpPr>
        <p:spPr>
          <a:xfrm rot="10800000" flipH="1">
            <a:off x="5905679" y="1468530"/>
            <a:ext cx="904302" cy="962026"/>
          </a:xfrm>
          <a:prstGeom prst="bentConnector3">
            <a:avLst>
              <a:gd name="adj1" fmla="val -2527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7031800" y="2781300"/>
            <a:ext cx="167203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/>
              <a:t>Who: </a:t>
            </a:r>
          </a:p>
          <a:p>
            <a:r>
              <a:rPr lang="en-US" sz="1000" dirty="0" smtClean="0"/>
              <a:t>(22) Deploy to</a:t>
            </a:r>
          </a:p>
          <a:p>
            <a:pPr marL="171450" indent="-171450">
              <a:buFontTx/>
              <a:buChar char="-"/>
            </a:pPr>
            <a:r>
              <a:rPr lang="en-US" sz="1000" dirty="0" smtClean="0"/>
              <a:t>Production</a:t>
            </a:r>
          </a:p>
          <a:p>
            <a:pPr marL="171450" indent="-171450">
              <a:buFontTx/>
              <a:buChar char="-"/>
            </a:pPr>
            <a:r>
              <a:rPr lang="en-US" sz="1000" dirty="0" smtClean="0"/>
              <a:t>Production Support</a:t>
            </a:r>
          </a:p>
          <a:p>
            <a:pPr marL="171450" indent="-171450">
              <a:buFontTx/>
              <a:buChar char="-"/>
            </a:pPr>
            <a:r>
              <a:rPr lang="en-US" sz="1000" dirty="0" smtClean="0"/>
              <a:t>Training</a:t>
            </a:r>
          </a:p>
          <a:p>
            <a:pPr marL="171450" indent="-171450">
              <a:buFontTx/>
              <a:buChar char="-"/>
            </a:pPr>
            <a:r>
              <a:rPr lang="en-US" sz="1000" dirty="0" smtClean="0"/>
              <a:t>Disaster Recovery</a:t>
            </a:r>
            <a:endParaRPr lang="en-US" sz="1000" dirty="0"/>
          </a:p>
        </p:txBody>
      </p:sp>
      <p:sp>
        <p:nvSpPr>
          <p:cNvPr id="71" name="Diamond 70"/>
          <p:cNvSpPr/>
          <p:nvPr/>
        </p:nvSpPr>
        <p:spPr>
          <a:xfrm>
            <a:off x="7315200" y="3906371"/>
            <a:ext cx="1200150" cy="38548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Defeat</a:t>
            </a:r>
            <a:endParaRPr lang="en-US" sz="1200" dirty="0"/>
          </a:p>
        </p:txBody>
      </p:sp>
      <p:sp>
        <p:nvSpPr>
          <p:cNvPr id="72" name="Rectangle 71"/>
          <p:cNvSpPr/>
          <p:nvPr/>
        </p:nvSpPr>
        <p:spPr>
          <a:xfrm>
            <a:off x="5905679" y="3906371"/>
            <a:ext cx="1066800" cy="3200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Rollback</a:t>
            </a:r>
          </a:p>
        </p:txBody>
      </p:sp>
      <p:cxnSp>
        <p:nvCxnSpPr>
          <p:cNvPr id="74" name="Straight Arrow Connector 73"/>
          <p:cNvCxnSpPr>
            <a:endCxn id="71" idx="0"/>
          </p:cNvCxnSpPr>
          <p:nvPr/>
        </p:nvCxnSpPr>
        <p:spPr>
          <a:xfrm>
            <a:off x="7906310" y="3594847"/>
            <a:ext cx="8965" cy="3115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71" idx="1"/>
            <a:endCxn id="72" idx="3"/>
          </p:cNvCxnSpPr>
          <p:nvPr/>
        </p:nvCxnSpPr>
        <p:spPr>
          <a:xfrm flipH="1" flipV="1">
            <a:off x="6972479" y="4066391"/>
            <a:ext cx="342721" cy="327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81"/>
          <p:cNvSpPr/>
          <p:nvPr/>
        </p:nvSpPr>
        <p:spPr>
          <a:xfrm>
            <a:off x="5943600" y="4648200"/>
            <a:ext cx="1066800" cy="2308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Investigation</a:t>
            </a:r>
          </a:p>
        </p:txBody>
      </p:sp>
      <p:sp>
        <p:nvSpPr>
          <p:cNvPr id="87" name="Rectangle 86"/>
          <p:cNvSpPr/>
          <p:nvPr/>
        </p:nvSpPr>
        <p:spPr>
          <a:xfrm>
            <a:off x="7205042" y="4572001"/>
            <a:ext cx="1423035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System change</a:t>
            </a:r>
          </a:p>
          <a:p>
            <a:pPr algn="ctr"/>
            <a:r>
              <a:rPr lang="en-US" sz="1000" dirty="0" smtClean="0"/>
              <a:t>Status to “resolved”</a:t>
            </a:r>
          </a:p>
        </p:txBody>
      </p:sp>
      <p:sp>
        <p:nvSpPr>
          <p:cNvPr id="88" name="Rectangle 87"/>
          <p:cNvSpPr/>
          <p:nvPr/>
        </p:nvSpPr>
        <p:spPr>
          <a:xfrm>
            <a:off x="7334415" y="5214097"/>
            <a:ext cx="1066800" cy="2308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Monitoring</a:t>
            </a:r>
          </a:p>
        </p:txBody>
      </p:sp>
      <p:sp>
        <p:nvSpPr>
          <p:cNvPr id="97" name="Diamond 96"/>
          <p:cNvSpPr/>
          <p:nvPr/>
        </p:nvSpPr>
        <p:spPr>
          <a:xfrm>
            <a:off x="7276705" y="5643282"/>
            <a:ext cx="1200150" cy="38548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Defeat</a:t>
            </a:r>
            <a:endParaRPr lang="en-US" sz="1200" dirty="0"/>
          </a:p>
        </p:txBody>
      </p:sp>
      <p:sp>
        <p:nvSpPr>
          <p:cNvPr id="120" name="Flowchart: Predefined Process 119"/>
          <p:cNvSpPr/>
          <p:nvPr/>
        </p:nvSpPr>
        <p:spPr>
          <a:xfrm>
            <a:off x="7315200" y="6414248"/>
            <a:ext cx="1143000" cy="381000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Close CR</a:t>
            </a:r>
            <a:endParaRPr lang="en-US" sz="1200" dirty="0"/>
          </a:p>
        </p:txBody>
      </p:sp>
      <p:sp>
        <p:nvSpPr>
          <p:cNvPr id="121" name="Flowchart: Predefined Process 120"/>
          <p:cNvSpPr/>
          <p:nvPr/>
        </p:nvSpPr>
        <p:spPr>
          <a:xfrm>
            <a:off x="3286685" y="6414248"/>
            <a:ext cx="1143000" cy="381000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Close CR</a:t>
            </a:r>
            <a:endParaRPr lang="en-US" sz="1200" dirty="0"/>
          </a:p>
        </p:txBody>
      </p:sp>
      <p:sp>
        <p:nvSpPr>
          <p:cNvPr id="122" name="Flowchart: Predefined Process 121"/>
          <p:cNvSpPr/>
          <p:nvPr/>
        </p:nvSpPr>
        <p:spPr>
          <a:xfrm>
            <a:off x="300318" y="6414248"/>
            <a:ext cx="1143000" cy="381000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Close CR</a:t>
            </a:r>
            <a:endParaRPr lang="en-US" sz="1200" dirty="0"/>
          </a:p>
        </p:txBody>
      </p:sp>
      <p:sp>
        <p:nvSpPr>
          <p:cNvPr id="127" name="Oval 126"/>
          <p:cNvSpPr/>
          <p:nvPr/>
        </p:nvSpPr>
        <p:spPr>
          <a:xfrm>
            <a:off x="4953000" y="5100918"/>
            <a:ext cx="847165" cy="7487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Action (2)</a:t>
            </a:r>
            <a:endParaRPr lang="en-US" sz="1200" dirty="0"/>
          </a:p>
        </p:txBody>
      </p:sp>
      <p:sp>
        <p:nvSpPr>
          <p:cNvPr id="150" name="Rectangle 149"/>
          <p:cNvSpPr/>
          <p:nvPr/>
        </p:nvSpPr>
        <p:spPr>
          <a:xfrm>
            <a:off x="1688506" y="3505200"/>
            <a:ext cx="1066800" cy="5311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/>
              <a:t>System update</a:t>
            </a:r>
          </a:p>
          <a:p>
            <a:r>
              <a:rPr lang="en-US" sz="1000" dirty="0" smtClean="0"/>
              <a:t>Status “</a:t>
            </a:r>
            <a:r>
              <a:rPr lang="en-US" sz="1000" dirty="0" err="1" smtClean="0"/>
              <a:t>Authorised</a:t>
            </a:r>
            <a:r>
              <a:rPr lang="en-US" sz="1000" dirty="0" smtClean="0"/>
              <a:t>”</a:t>
            </a:r>
          </a:p>
        </p:txBody>
      </p:sp>
      <p:cxnSp>
        <p:nvCxnSpPr>
          <p:cNvPr id="157" name="Straight Arrow Connector 156"/>
          <p:cNvCxnSpPr>
            <a:endCxn id="8" idx="0"/>
          </p:cNvCxnSpPr>
          <p:nvPr/>
        </p:nvCxnSpPr>
        <p:spPr>
          <a:xfrm>
            <a:off x="795618" y="3276600"/>
            <a:ext cx="1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Arrow Connector 158"/>
          <p:cNvCxnSpPr>
            <a:stCxn id="8" idx="2"/>
          </p:cNvCxnSpPr>
          <p:nvPr/>
        </p:nvCxnSpPr>
        <p:spPr>
          <a:xfrm flipH="1">
            <a:off x="795618" y="4038600"/>
            <a:ext cx="1" cy="300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/>
          <p:nvPr/>
        </p:nvCxnSpPr>
        <p:spPr>
          <a:xfrm>
            <a:off x="795618" y="5100918"/>
            <a:ext cx="0" cy="2330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/>
          <p:cNvCxnSpPr/>
          <p:nvPr/>
        </p:nvCxnSpPr>
        <p:spPr>
          <a:xfrm>
            <a:off x="795618" y="5715000"/>
            <a:ext cx="0" cy="6992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Arrow Connector 170"/>
          <p:cNvCxnSpPr>
            <a:stCxn id="8" idx="3"/>
            <a:endCxn id="150" idx="1"/>
          </p:cNvCxnSpPr>
          <p:nvPr/>
        </p:nvCxnSpPr>
        <p:spPr>
          <a:xfrm flipV="1">
            <a:off x="1501590" y="3770780"/>
            <a:ext cx="186916" cy="392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Elbow Connector 173"/>
          <p:cNvCxnSpPr>
            <a:stCxn id="150" idx="0"/>
            <a:endCxn id="25" idx="1"/>
          </p:cNvCxnSpPr>
          <p:nvPr/>
        </p:nvCxnSpPr>
        <p:spPr>
          <a:xfrm rot="5400000" flipH="1" flipV="1">
            <a:off x="1149053" y="1606253"/>
            <a:ext cx="2971800" cy="82609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/>
          <p:cNvCxnSpPr>
            <a:stCxn id="25" idx="2"/>
            <a:endCxn id="26" idx="0"/>
          </p:cNvCxnSpPr>
          <p:nvPr/>
        </p:nvCxnSpPr>
        <p:spPr>
          <a:xfrm>
            <a:off x="4010585" y="990600"/>
            <a:ext cx="0" cy="3675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Arrow Connector 177"/>
          <p:cNvCxnSpPr>
            <a:stCxn id="26" idx="2"/>
            <a:endCxn id="27" idx="0"/>
          </p:cNvCxnSpPr>
          <p:nvPr/>
        </p:nvCxnSpPr>
        <p:spPr>
          <a:xfrm>
            <a:off x="4010585" y="1905000"/>
            <a:ext cx="1" cy="2913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>
            <a:stCxn id="27" idx="2"/>
            <a:endCxn id="28" idx="0"/>
          </p:cNvCxnSpPr>
          <p:nvPr/>
        </p:nvCxnSpPr>
        <p:spPr>
          <a:xfrm>
            <a:off x="4010586" y="2819400"/>
            <a:ext cx="0" cy="2308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>
            <a:endCxn id="33" idx="0"/>
          </p:cNvCxnSpPr>
          <p:nvPr/>
        </p:nvCxnSpPr>
        <p:spPr>
          <a:xfrm>
            <a:off x="3858185" y="3594847"/>
            <a:ext cx="1" cy="2151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33" idx="2"/>
            <a:endCxn id="34" idx="0"/>
          </p:cNvCxnSpPr>
          <p:nvPr/>
        </p:nvCxnSpPr>
        <p:spPr>
          <a:xfrm>
            <a:off x="3858186" y="4267200"/>
            <a:ext cx="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>
            <a:stCxn id="34" idx="2"/>
            <a:endCxn id="35" idx="0"/>
          </p:cNvCxnSpPr>
          <p:nvPr/>
        </p:nvCxnSpPr>
        <p:spPr>
          <a:xfrm flipH="1">
            <a:off x="3858185" y="4876800"/>
            <a:ext cx="1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/>
          <p:cNvCxnSpPr>
            <a:stCxn id="35" idx="2"/>
            <a:endCxn id="36" idx="0"/>
          </p:cNvCxnSpPr>
          <p:nvPr/>
        </p:nvCxnSpPr>
        <p:spPr>
          <a:xfrm>
            <a:off x="3858185" y="5486400"/>
            <a:ext cx="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Arrow Connector 193"/>
          <p:cNvCxnSpPr>
            <a:stCxn id="36" idx="2"/>
            <a:endCxn id="121" idx="0"/>
          </p:cNvCxnSpPr>
          <p:nvPr/>
        </p:nvCxnSpPr>
        <p:spPr>
          <a:xfrm>
            <a:off x="3858185" y="6096000"/>
            <a:ext cx="0" cy="3182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Elbow Connector 197"/>
          <p:cNvCxnSpPr>
            <a:stCxn id="33" idx="1"/>
            <a:endCxn id="150" idx="3"/>
          </p:cNvCxnSpPr>
          <p:nvPr/>
        </p:nvCxnSpPr>
        <p:spPr>
          <a:xfrm rot="10800000">
            <a:off x="2755306" y="3770780"/>
            <a:ext cx="216494" cy="26782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/>
          <p:cNvCxnSpPr/>
          <p:nvPr/>
        </p:nvCxnSpPr>
        <p:spPr>
          <a:xfrm>
            <a:off x="8046130" y="751634"/>
            <a:ext cx="0" cy="2389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Arrow Connector 205"/>
          <p:cNvCxnSpPr>
            <a:endCxn id="59" idx="0"/>
          </p:cNvCxnSpPr>
          <p:nvPr/>
        </p:nvCxnSpPr>
        <p:spPr>
          <a:xfrm>
            <a:off x="8046130" y="1949543"/>
            <a:ext cx="1" cy="2468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Arrow Connector 207"/>
          <p:cNvCxnSpPr>
            <a:stCxn id="59" idx="2"/>
          </p:cNvCxnSpPr>
          <p:nvPr/>
        </p:nvCxnSpPr>
        <p:spPr>
          <a:xfrm flipH="1">
            <a:off x="8046130" y="2653553"/>
            <a:ext cx="1" cy="1277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Arrow Connector 209"/>
          <p:cNvCxnSpPr>
            <a:stCxn id="71" idx="2"/>
            <a:endCxn id="87" idx="0"/>
          </p:cNvCxnSpPr>
          <p:nvPr/>
        </p:nvCxnSpPr>
        <p:spPr>
          <a:xfrm>
            <a:off x="7915275" y="4291853"/>
            <a:ext cx="1285" cy="2801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Arrow Connector 211"/>
          <p:cNvCxnSpPr>
            <a:stCxn id="87" idx="2"/>
          </p:cNvCxnSpPr>
          <p:nvPr/>
        </p:nvCxnSpPr>
        <p:spPr>
          <a:xfrm>
            <a:off x="7916560" y="4953001"/>
            <a:ext cx="15689" cy="261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Arrow Connector 213"/>
          <p:cNvCxnSpPr>
            <a:stCxn id="88" idx="2"/>
            <a:endCxn id="97" idx="0"/>
          </p:cNvCxnSpPr>
          <p:nvPr/>
        </p:nvCxnSpPr>
        <p:spPr>
          <a:xfrm>
            <a:off x="7867815" y="5444938"/>
            <a:ext cx="8965" cy="1983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/>
          <p:cNvCxnSpPr>
            <a:stCxn id="97" idx="2"/>
            <a:endCxn id="120" idx="0"/>
          </p:cNvCxnSpPr>
          <p:nvPr/>
        </p:nvCxnSpPr>
        <p:spPr>
          <a:xfrm>
            <a:off x="7876780" y="6028764"/>
            <a:ext cx="9920" cy="3854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Elbow Connector 218"/>
          <p:cNvCxnSpPr>
            <a:stCxn id="97" idx="1"/>
            <a:endCxn id="82" idx="2"/>
          </p:cNvCxnSpPr>
          <p:nvPr/>
        </p:nvCxnSpPr>
        <p:spPr>
          <a:xfrm rot="10800000">
            <a:off x="6477001" y="4879041"/>
            <a:ext cx="799705" cy="95698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Arrow Connector 220"/>
          <p:cNvCxnSpPr>
            <a:stCxn id="72" idx="2"/>
          </p:cNvCxnSpPr>
          <p:nvPr/>
        </p:nvCxnSpPr>
        <p:spPr>
          <a:xfrm>
            <a:off x="6439079" y="4226410"/>
            <a:ext cx="0" cy="4308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Oval 222"/>
          <p:cNvSpPr/>
          <p:nvPr/>
        </p:nvSpPr>
        <p:spPr>
          <a:xfrm>
            <a:off x="5348007" y="2823097"/>
            <a:ext cx="847165" cy="7487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Action (2)</a:t>
            </a:r>
            <a:endParaRPr lang="en-US" sz="1200" dirty="0"/>
          </a:p>
        </p:txBody>
      </p:sp>
      <p:cxnSp>
        <p:nvCxnSpPr>
          <p:cNvPr id="226" name="Elbow Connector 225"/>
          <p:cNvCxnSpPr>
            <a:stCxn id="34" idx="3"/>
            <a:endCxn id="127" idx="0"/>
          </p:cNvCxnSpPr>
          <p:nvPr/>
        </p:nvCxnSpPr>
        <p:spPr>
          <a:xfrm>
            <a:off x="4744571" y="4648200"/>
            <a:ext cx="632012" cy="452718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Elbow Connector 227"/>
          <p:cNvCxnSpPr>
            <a:stCxn id="82" idx="1"/>
            <a:endCxn id="223" idx="4"/>
          </p:cNvCxnSpPr>
          <p:nvPr/>
        </p:nvCxnSpPr>
        <p:spPr>
          <a:xfrm rot="10800000">
            <a:off x="5771590" y="3571875"/>
            <a:ext cx="172010" cy="119174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2" name="TextBox 231"/>
          <p:cNvSpPr txBox="1"/>
          <p:nvPr/>
        </p:nvSpPr>
        <p:spPr>
          <a:xfrm>
            <a:off x="871818" y="4066401"/>
            <a:ext cx="2711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</a:t>
            </a:r>
            <a:endParaRPr lang="en-US" sz="1200" dirty="0"/>
          </a:p>
        </p:txBody>
      </p:sp>
      <p:sp>
        <p:nvSpPr>
          <p:cNvPr id="233" name="TextBox 232"/>
          <p:cNvSpPr txBox="1"/>
          <p:nvPr/>
        </p:nvSpPr>
        <p:spPr>
          <a:xfrm>
            <a:off x="4294094" y="4218801"/>
            <a:ext cx="2711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</a:t>
            </a:r>
            <a:endParaRPr lang="en-US" sz="1200" dirty="0"/>
          </a:p>
        </p:txBody>
      </p:sp>
      <p:sp>
        <p:nvSpPr>
          <p:cNvPr id="234" name="TextBox 233"/>
          <p:cNvSpPr txBox="1"/>
          <p:nvPr/>
        </p:nvSpPr>
        <p:spPr>
          <a:xfrm>
            <a:off x="4294094" y="5456257"/>
            <a:ext cx="2711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</a:t>
            </a:r>
            <a:endParaRPr lang="en-US" sz="1200" dirty="0"/>
          </a:p>
        </p:txBody>
      </p:sp>
      <p:sp>
        <p:nvSpPr>
          <p:cNvPr id="235" name="TextBox 234"/>
          <p:cNvSpPr txBox="1"/>
          <p:nvPr/>
        </p:nvSpPr>
        <p:spPr>
          <a:xfrm>
            <a:off x="4351244" y="4823919"/>
            <a:ext cx="2711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</a:t>
            </a:r>
            <a:endParaRPr lang="en-US" sz="1200" dirty="0"/>
          </a:p>
        </p:txBody>
      </p:sp>
      <p:sp>
        <p:nvSpPr>
          <p:cNvPr id="236" name="TextBox 235"/>
          <p:cNvSpPr txBox="1"/>
          <p:nvPr/>
        </p:nvSpPr>
        <p:spPr>
          <a:xfrm>
            <a:off x="1382587" y="3877475"/>
            <a:ext cx="2711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Y</a:t>
            </a:r>
            <a:endParaRPr lang="en-US" sz="1200" dirty="0"/>
          </a:p>
        </p:txBody>
      </p:sp>
      <p:sp>
        <p:nvSpPr>
          <p:cNvPr id="237" name="TextBox 236"/>
          <p:cNvSpPr txBox="1"/>
          <p:nvPr/>
        </p:nvSpPr>
        <p:spPr>
          <a:xfrm>
            <a:off x="2912409" y="3671500"/>
            <a:ext cx="2711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Y</a:t>
            </a:r>
            <a:endParaRPr lang="en-US" sz="1200" dirty="0"/>
          </a:p>
        </p:txBody>
      </p:sp>
      <p:sp>
        <p:nvSpPr>
          <p:cNvPr id="238" name="TextBox 237"/>
          <p:cNvSpPr txBox="1"/>
          <p:nvPr/>
        </p:nvSpPr>
        <p:spPr>
          <a:xfrm>
            <a:off x="2499362" y="4980801"/>
            <a:ext cx="2711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Y</a:t>
            </a:r>
            <a:endParaRPr lang="en-US" sz="1200" dirty="0"/>
          </a:p>
        </p:txBody>
      </p:sp>
      <p:cxnSp>
        <p:nvCxnSpPr>
          <p:cNvPr id="240" name="Elbow Connector 239"/>
          <p:cNvCxnSpPr>
            <a:stCxn id="35" idx="1"/>
          </p:cNvCxnSpPr>
          <p:nvPr/>
        </p:nvCxnSpPr>
        <p:spPr>
          <a:xfrm rot="10800000">
            <a:off x="2863552" y="4082752"/>
            <a:ext cx="108248" cy="1175049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/>
          <p:cNvSpPr txBox="1"/>
          <p:nvPr/>
        </p:nvSpPr>
        <p:spPr>
          <a:xfrm>
            <a:off x="4158503" y="6116624"/>
            <a:ext cx="2711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Y</a:t>
            </a:r>
            <a:endParaRPr lang="en-US" sz="1200" dirty="0"/>
          </a:p>
        </p:txBody>
      </p:sp>
      <p:sp>
        <p:nvSpPr>
          <p:cNvPr id="242" name="TextBox 241"/>
          <p:cNvSpPr txBox="1"/>
          <p:nvPr/>
        </p:nvSpPr>
        <p:spPr>
          <a:xfrm>
            <a:off x="7096775" y="3837801"/>
            <a:ext cx="2711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Y</a:t>
            </a:r>
            <a:endParaRPr lang="en-US" sz="1200" dirty="0"/>
          </a:p>
        </p:txBody>
      </p:sp>
      <p:sp>
        <p:nvSpPr>
          <p:cNvPr id="243" name="TextBox 242"/>
          <p:cNvSpPr txBox="1"/>
          <p:nvPr/>
        </p:nvSpPr>
        <p:spPr>
          <a:xfrm>
            <a:off x="6499031" y="5544110"/>
            <a:ext cx="2711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Y</a:t>
            </a:r>
            <a:endParaRPr lang="en-US" sz="1200" dirty="0"/>
          </a:p>
        </p:txBody>
      </p:sp>
      <p:sp>
        <p:nvSpPr>
          <p:cNvPr id="244" name="TextBox 243"/>
          <p:cNvSpPr txBox="1"/>
          <p:nvPr/>
        </p:nvSpPr>
        <p:spPr>
          <a:xfrm>
            <a:off x="7027374" y="2071300"/>
            <a:ext cx="2711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</a:t>
            </a:r>
            <a:endParaRPr lang="en-US" sz="1200" dirty="0"/>
          </a:p>
        </p:txBody>
      </p:sp>
      <p:sp>
        <p:nvSpPr>
          <p:cNvPr id="245" name="TextBox 244"/>
          <p:cNvSpPr txBox="1"/>
          <p:nvPr/>
        </p:nvSpPr>
        <p:spPr>
          <a:xfrm>
            <a:off x="7924800" y="4267200"/>
            <a:ext cx="2711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7848600" y="6019800"/>
            <a:ext cx="2711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</a:t>
            </a:r>
          </a:p>
        </p:txBody>
      </p:sp>
      <p:sp>
        <p:nvSpPr>
          <p:cNvPr id="2" name="Rectangle 1"/>
          <p:cNvSpPr/>
          <p:nvPr/>
        </p:nvSpPr>
        <p:spPr>
          <a:xfrm>
            <a:off x="5060578" y="76200"/>
            <a:ext cx="1709636" cy="381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CHANGE REQUEST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50826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227</Words>
  <Application>Microsoft Office PowerPoint</Application>
  <PresentationFormat>On-screen Show (4:3)</PresentationFormat>
  <Paragraphs>74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11</cp:revision>
  <dcterms:created xsi:type="dcterms:W3CDTF">2006-08-16T00:00:00Z</dcterms:created>
  <dcterms:modified xsi:type="dcterms:W3CDTF">2014-05-28T05:00:46Z</dcterms:modified>
</cp:coreProperties>
</file>